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8" r:id="rId3"/>
    <p:sldId id="263" r:id="rId4"/>
    <p:sldId id="257" r:id="rId5"/>
    <p:sldId id="261" r:id="rId6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Stile scuro 1 - Color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Stile medio 3 - 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67"/>
    <p:restoredTop sz="94672"/>
  </p:normalViewPr>
  <p:slideViewPr>
    <p:cSldViewPr snapToGrid="0" snapToObjects="1">
      <p:cViewPr varScale="1">
        <p:scale>
          <a:sx n="107" d="100"/>
          <a:sy n="107" d="100"/>
        </p:scale>
        <p:origin x="-15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588D9-19FD-6F43-A8B9-926EBC4BD940}" type="datetimeFigureOut">
              <a:rPr lang="it-IT" smtClean="0"/>
              <a:t>11/07/2018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6B568-51BB-B24A-BAEA-E0F77AF982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418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6B568-51BB-B24A-BAEA-E0F77AF9822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129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6B568-51BB-B24A-BAEA-E0F77AF9822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474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F2A2-D20A-0945-AF93-BE297B17F7EF}" type="datetimeFigureOut">
              <a:rPr lang="it-IT" smtClean="0"/>
              <a:t>11/07/2018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BC51-CAD7-A947-8CD4-E77DD491DE28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28650" y="427272"/>
            <a:ext cx="7886700" cy="12533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 dirty="0" smtClean="0"/>
              <a:t>Fare clic per modificare stile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F2A2-D20A-0945-AF93-BE297B17F7EF}" type="datetimeFigureOut">
              <a:rPr lang="it-IT" smtClean="0"/>
              <a:t>11/07/2018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BC51-CAD7-A947-8CD4-E77DD491DE2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F2A2-D20A-0945-AF93-BE297B17F7EF}" type="datetimeFigureOut">
              <a:rPr lang="it-IT" smtClean="0"/>
              <a:t>11/07/2018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BC51-CAD7-A947-8CD4-E77DD491DE2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36150"/>
            <a:ext cx="7886700" cy="1253362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F2A2-D20A-0945-AF93-BE297B17F7EF}" type="datetimeFigureOut">
              <a:rPr lang="it-IT" smtClean="0"/>
              <a:t>11/07/2018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BC51-CAD7-A947-8CD4-E77DD491DE2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F2A2-D20A-0945-AF93-BE297B17F7EF}" type="datetimeFigureOut">
              <a:rPr lang="it-IT" smtClean="0"/>
              <a:t>11/07/2018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BC51-CAD7-A947-8CD4-E77DD491DE28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628650" y="427269"/>
            <a:ext cx="7886700" cy="12533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7272"/>
            <a:ext cx="7886700" cy="1253362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F2A2-D20A-0945-AF93-BE297B17F7EF}" type="datetimeFigureOut">
              <a:rPr lang="it-IT" smtClean="0"/>
              <a:t>11/07/2018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BC51-CAD7-A947-8CD4-E77DD491DE2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27271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F2A2-D20A-0945-AF93-BE297B17F7EF}" type="datetimeFigureOut">
              <a:rPr lang="it-IT" smtClean="0"/>
              <a:t>11/07/2018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BC51-CAD7-A947-8CD4-E77DD491DE2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36150"/>
            <a:ext cx="7886700" cy="1253362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F2A2-D20A-0945-AF93-BE297B17F7EF}" type="datetimeFigureOut">
              <a:rPr lang="it-IT" smtClean="0"/>
              <a:t>11/07/2018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BC51-CAD7-A947-8CD4-E77DD491DE2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F2A2-D20A-0945-AF93-BE297B17F7EF}" type="datetimeFigureOut">
              <a:rPr lang="it-IT" smtClean="0"/>
              <a:t>11/07/2018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BC51-CAD7-A947-8CD4-E77DD491DE28}" type="slidenum">
              <a:rPr lang="it-IT" smtClean="0"/>
              <a:t>‹N›</a:t>
            </a:fld>
            <a:endParaRPr lang="it-IT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533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 dirty="0" smtClean="0"/>
              <a:t>Fare clic per modificare stile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F2A2-D20A-0945-AF93-BE297B17F7EF}" type="datetimeFigureOut">
              <a:rPr lang="it-IT" smtClean="0"/>
              <a:t>11/07/2018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BC51-CAD7-A947-8CD4-E77DD491DE28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628650" y="365126"/>
            <a:ext cx="7886700" cy="12533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F2A2-D20A-0945-AF93-BE297B17F7EF}" type="datetimeFigureOut">
              <a:rPr lang="it-IT" smtClean="0"/>
              <a:t>11/07/2018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BC51-CAD7-A947-8CD4-E77DD491DE28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628650" y="365126"/>
            <a:ext cx="7886700" cy="12533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184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533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 dirty="0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2F2A2-D20A-0945-AF93-BE297B17F7EF}" type="datetimeFigureOut">
              <a:rPr lang="it-IT" smtClean="0"/>
              <a:t>11/07/2018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6BC51-CAD7-A947-8CD4-E77DD491DE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915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e 4">
            <a:hlinkClick r:id="rId3" action="ppaction://hlinksldjump"/>
          </p:cNvPr>
          <p:cNvSpPr/>
          <p:nvPr/>
        </p:nvSpPr>
        <p:spPr>
          <a:xfrm>
            <a:off x="4785064" y="2787588"/>
            <a:ext cx="1935331" cy="19974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hlinkClick r:id="rId4" action="ppaction://hlinksldjump"/>
          </p:cNvPr>
          <p:cNvSpPr/>
          <p:nvPr/>
        </p:nvSpPr>
        <p:spPr>
          <a:xfrm>
            <a:off x="2556770" y="4296792"/>
            <a:ext cx="1722268" cy="162461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hlinkClick r:id="rId5" action="ppaction://hlinksldjump"/>
          </p:cNvPr>
          <p:cNvSpPr/>
          <p:nvPr/>
        </p:nvSpPr>
        <p:spPr>
          <a:xfrm>
            <a:off x="380630" y="3029459"/>
            <a:ext cx="1722268" cy="162461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hlinkClick r:id="rId4" action="ppaction://hlinksldjump"/>
          </p:cNvPr>
          <p:cNvSpPr/>
          <p:nvPr/>
        </p:nvSpPr>
        <p:spPr>
          <a:xfrm>
            <a:off x="7132098" y="4296792"/>
            <a:ext cx="1722268" cy="162461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819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74006"/>
            <a:ext cx="7886700" cy="1253362"/>
          </a:xfrm>
        </p:spPr>
        <p:txBody>
          <a:bodyPr/>
          <a:lstStyle/>
          <a:p>
            <a:r>
              <a:rPr lang="it-IT" dirty="0" smtClean="0"/>
              <a:t>Lavori terza corsia:</a:t>
            </a:r>
            <a:br>
              <a:rPr lang="it-IT" dirty="0" smtClean="0"/>
            </a:br>
            <a:r>
              <a:rPr lang="it-IT" dirty="0" smtClean="0">
                <a:solidFill>
                  <a:schemeClr val="tx1"/>
                </a:solidFill>
              </a:rPr>
              <a:t> tempistica</a:t>
            </a:r>
            <a:endParaRPr lang="it-IT" dirty="0">
              <a:solidFill>
                <a:schemeClr val="tx1"/>
              </a:solidFill>
            </a:endParaRPr>
          </a:p>
        </p:txBody>
      </p:sp>
      <p:grpSp>
        <p:nvGrpSpPr>
          <p:cNvPr id="35" name="Gruppo 34"/>
          <p:cNvGrpSpPr/>
          <p:nvPr/>
        </p:nvGrpSpPr>
        <p:grpSpPr>
          <a:xfrm>
            <a:off x="5354726" y="1927808"/>
            <a:ext cx="3928262" cy="4726001"/>
            <a:chOff x="5374669" y="2825528"/>
            <a:chExt cx="3928262" cy="4726001"/>
          </a:xfrm>
        </p:grpSpPr>
        <p:grpSp>
          <p:nvGrpSpPr>
            <p:cNvPr id="21" name="Gruppo 20"/>
            <p:cNvGrpSpPr/>
            <p:nvPr/>
          </p:nvGrpSpPr>
          <p:grpSpPr>
            <a:xfrm>
              <a:off x="5820255" y="4073654"/>
              <a:ext cx="3482676" cy="3477875"/>
              <a:chOff x="5820255" y="4073654"/>
              <a:chExt cx="3482676" cy="3477875"/>
            </a:xfrm>
          </p:grpSpPr>
          <p:sp>
            <p:nvSpPr>
              <p:cNvPr id="14" name="CasellaDiTesto 13"/>
              <p:cNvSpPr txBox="1"/>
              <p:nvPr/>
            </p:nvSpPr>
            <p:spPr>
              <a:xfrm>
                <a:off x="5985213" y="4073654"/>
                <a:ext cx="3317718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 smtClean="0"/>
                  <a:t>Inizio 2020:</a:t>
                </a:r>
                <a:r>
                  <a:rPr lang="it-IT" sz="2000" dirty="0" smtClean="0"/>
                  <a:t/>
                </a:r>
                <a:br>
                  <a:rPr lang="it-IT" sz="2000" dirty="0" smtClean="0"/>
                </a:br>
                <a:r>
                  <a:rPr lang="it-IT" sz="2000" dirty="0" smtClean="0"/>
                  <a:t>termina il lotto </a:t>
                </a:r>
                <a:br>
                  <a:rPr lang="it-IT" sz="2000" dirty="0" smtClean="0"/>
                </a:br>
                <a:r>
                  <a:rPr lang="it-IT" sz="2000" dirty="0" smtClean="0"/>
                  <a:t>Gonars Palmanova</a:t>
                </a:r>
              </a:p>
              <a:p>
                <a:endParaRPr lang="it-IT" sz="2000" dirty="0" smtClean="0"/>
              </a:p>
              <a:p>
                <a:r>
                  <a:rPr lang="it-IT" sz="2000" b="1" dirty="0" smtClean="0"/>
                  <a:t>Prima dell’estate:</a:t>
                </a:r>
                <a:r>
                  <a:rPr lang="it-IT" sz="2000" dirty="0" smtClean="0"/>
                  <a:t/>
                </a:r>
                <a:br>
                  <a:rPr lang="it-IT" sz="2000" dirty="0" smtClean="0"/>
                </a:br>
                <a:r>
                  <a:rPr lang="it-IT" sz="2000" dirty="0" smtClean="0"/>
                  <a:t>termina il lotto</a:t>
                </a:r>
                <a:br>
                  <a:rPr lang="it-IT" sz="2000" dirty="0" smtClean="0"/>
                </a:br>
                <a:r>
                  <a:rPr lang="it-IT" sz="2000" dirty="0" smtClean="0"/>
                  <a:t>Gonars Alvisopoli</a:t>
                </a:r>
              </a:p>
              <a:p>
                <a:r>
                  <a:rPr lang="it-IT" sz="2000" dirty="0" smtClean="0"/>
                  <a:t/>
                </a:r>
                <a:br>
                  <a:rPr lang="it-IT" sz="2000" dirty="0" smtClean="0"/>
                </a:br>
                <a:r>
                  <a:rPr lang="it-IT" sz="2000" b="1" dirty="0" smtClean="0"/>
                  <a:t>Fine 2020: </a:t>
                </a:r>
                <a:r>
                  <a:rPr lang="it-IT" sz="2000" dirty="0" smtClean="0"/>
                  <a:t/>
                </a:r>
                <a:br>
                  <a:rPr lang="it-IT" sz="2000" dirty="0" smtClean="0"/>
                </a:br>
                <a:r>
                  <a:rPr lang="it-IT" sz="2000" dirty="0" smtClean="0"/>
                  <a:t>termina il lotto </a:t>
                </a:r>
                <a:br>
                  <a:rPr lang="it-IT" sz="2000" dirty="0" smtClean="0"/>
                </a:br>
                <a:r>
                  <a:rPr lang="it-IT" sz="2000" dirty="0" smtClean="0"/>
                  <a:t>Alvisopoli Portogruaro</a:t>
                </a:r>
                <a:endParaRPr lang="it-IT" sz="2000" dirty="0"/>
              </a:p>
            </p:txBody>
          </p:sp>
          <p:cxnSp>
            <p:nvCxnSpPr>
              <p:cNvPr id="20" name="Connettore 1 19"/>
              <p:cNvCxnSpPr/>
              <p:nvPr/>
            </p:nvCxnSpPr>
            <p:spPr>
              <a:xfrm>
                <a:off x="5820255" y="4208015"/>
                <a:ext cx="0" cy="3244124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Figura a mano libera 10"/>
            <p:cNvSpPr/>
            <p:nvPr/>
          </p:nvSpPr>
          <p:spPr>
            <a:xfrm>
              <a:off x="5374669" y="2825528"/>
              <a:ext cx="3408075" cy="947686"/>
            </a:xfrm>
            <a:custGeom>
              <a:avLst/>
              <a:gdLst>
                <a:gd name="connsiteX0" fmla="*/ 0 w 3003174"/>
                <a:gd name="connsiteY0" fmla="*/ 0 h 1201269"/>
                <a:gd name="connsiteX1" fmla="*/ 2402540 w 3003174"/>
                <a:gd name="connsiteY1" fmla="*/ 0 h 1201269"/>
                <a:gd name="connsiteX2" fmla="*/ 3003174 w 3003174"/>
                <a:gd name="connsiteY2" fmla="*/ 600635 h 1201269"/>
                <a:gd name="connsiteX3" fmla="*/ 2402540 w 3003174"/>
                <a:gd name="connsiteY3" fmla="*/ 1201269 h 1201269"/>
                <a:gd name="connsiteX4" fmla="*/ 0 w 3003174"/>
                <a:gd name="connsiteY4" fmla="*/ 1201269 h 1201269"/>
                <a:gd name="connsiteX5" fmla="*/ 600635 w 3003174"/>
                <a:gd name="connsiteY5" fmla="*/ 600635 h 1201269"/>
                <a:gd name="connsiteX6" fmla="*/ 0 w 3003174"/>
                <a:gd name="connsiteY6" fmla="*/ 0 h 120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03174" h="1201269">
                  <a:moveTo>
                    <a:pt x="0" y="0"/>
                  </a:moveTo>
                  <a:lnTo>
                    <a:pt x="2402540" y="0"/>
                  </a:lnTo>
                  <a:lnTo>
                    <a:pt x="3003174" y="600635"/>
                  </a:lnTo>
                  <a:lnTo>
                    <a:pt x="2402540" y="1201269"/>
                  </a:lnTo>
                  <a:lnTo>
                    <a:pt x="0" y="1201269"/>
                  </a:lnTo>
                  <a:lnTo>
                    <a:pt x="600635" y="60063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5700" kern="1200" dirty="0" smtClean="0"/>
                <a:t>2020</a:t>
              </a:r>
              <a:endParaRPr lang="it-IT" sz="5700" kern="1200" dirty="0"/>
            </a:p>
          </p:txBody>
        </p:sp>
      </p:grpSp>
      <p:grpSp>
        <p:nvGrpSpPr>
          <p:cNvPr id="38" name="Gruppo 37"/>
          <p:cNvGrpSpPr/>
          <p:nvPr/>
        </p:nvGrpSpPr>
        <p:grpSpPr>
          <a:xfrm>
            <a:off x="2826123" y="1927808"/>
            <a:ext cx="3219615" cy="4626611"/>
            <a:chOff x="2235846" y="2825528"/>
            <a:chExt cx="3219615" cy="4626611"/>
          </a:xfrm>
        </p:grpSpPr>
        <p:grpSp>
          <p:nvGrpSpPr>
            <p:cNvPr id="17" name="Gruppo 16"/>
            <p:cNvGrpSpPr/>
            <p:nvPr/>
          </p:nvGrpSpPr>
          <p:grpSpPr>
            <a:xfrm>
              <a:off x="2543084" y="4085931"/>
              <a:ext cx="2717424" cy="3366208"/>
              <a:chOff x="1008574" y="4085931"/>
              <a:chExt cx="2717424" cy="3366208"/>
            </a:xfrm>
          </p:grpSpPr>
          <p:sp>
            <p:nvSpPr>
              <p:cNvPr id="12" name="CasellaDiTesto 11"/>
              <p:cNvSpPr txBox="1"/>
              <p:nvPr/>
            </p:nvSpPr>
            <p:spPr>
              <a:xfrm>
                <a:off x="1177511" y="4085931"/>
                <a:ext cx="2548487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 smtClean="0"/>
                  <a:t>Lotto Gonars</a:t>
                </a:r>
                <a:br>
                  <a:rPr lang="it-IT" sz="2000" dirty="0" smtClean="0"/>
                </a:br>
                <a:r>
                  <a:rPr lang="it-IT" sz="2000" dirty="0" smtClean="0"/>
                  <a:t>Palmanova: </a:t>
                </a:r>
                <a:r>
                  <a:rPr lang="it-IT" sz="2000" b="1" dirty="0" smtClean="0"/>
                  <a:t>avviato a inizio 2018.</a:t>
                </a:r>
              </a:p>
              <a:p>
                <a:endParaRPr lang="it-IT" sz="2000" b="1" dirty="0" smtClean="0"/>
              </a:p>
              <a:p>
                <a:r>
                  <a:rPr lang="it-IT" sz="2000" dirty="0" smtClean="0"/>
                  <a:t>Lotto Alvisopoli</a:t>
                </a:r>
                <a:r>
                  <a:rPr lang="it-IT" sz="2000" dirty="0"/>
                  <a:t/>
                </a:r>
                <a:br>
                  <a:rPr lang="it-IT" sz="2000" dirty="0"/>
                </a:br>
                <a:r>
                  <a:rPr lang="it-IT" sz="2000" dirty="0" smtClean="0"/>
                  <a:t>Portogruaro: </a:t>
                </a:r>
                <a:r>
                  <a:rPr lang="it-IT" sz="2000" b="1" dirty="0" smtClean="0"/>
                  <a:t>i lavori partiranno</a:t>
                </a:r>
                <a:endParaRPr lang="it-IT" sz="2000" b="1" dirty="0"/>
              </a:p>
              <a:p>
                <a:r>
                  <a:rPr lang="it-IT" sz="2000" b="1" dirty="0" smtClean="0"/>
                  <a:t>nell’autunno 2018</a:t>
                </a:r>
                <a:endParaRPr lang="it-IT" sz="2000" b="1" dirty="0"/>
              </a:p>
              <a:p>
                <a:endParaRPr lang="it-IT" sz="2000" dirty="0"/>
              </a:p>
            </p:txBody>
          </p:sp>
          <p:cxnSp>
            <p:nvCxnSpPr>
              <p:cNvPr id="16" name="Connettore 1 15"/>
              <p:cNvCxnSpPr/>
              <p:nvPr/>
            </p:nvCxnSpPr>
            <p:spPr>
              <a:xfrm>
                <a:off x="1008574" y="4208015"/>
                <a:ext cx="0" cy="3244124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Figura a mano libera 8"/>
            <p:cNvSpPr/>
            <p:nvPr/>
          </p:nvSpPr>
          <p:spPr>
            <a:xfrm>
              <a:off x="2235846" y="2825528"/>
              <a:ext cx="3219615" cy="947686"/>
            </a:xfrm>
            <a:custGeom>
              <a:avLst/>
              <a:gdLst>
                <a:gd name="connsiteX0" fmla="*/ 0 w 3003174"/>
                <a:gd name="connsiteY0" fmla="*/ 0 h 1201269"/>
                <a:gd name="connsiteX1" fmla="*/ 2402540 w 3003174"/>
                <a:gd name="connsiteY1" fmla="*/ 0 h 1201269"/>
                <a:gd name="connsiteX2" fmla="*/ 3003174 w 3003174"/>
                <a:gd name="connsiteY2" fmla="*/ 600635 h 1201269"/>
                <a:gd name="connsiteX3" fmla="*/ 2402540 w 3003174"/>
                <a:gd name="connsiteY3" fmla="*/ 1201269 h 1201269"/>
                <a:gd name="connsiteX4" fmla="*/ 0 w 3003174"/>
                <a:gd name="connsiteY4" fmla="*/ 1201269 h 1201269"/>
                <a:gd name="connsiteX5" fmla="*/ 0 w 3003174"/>
                <a:gd name="connsiteY5" fmla="*/ 0 h 120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3174" h="1201269">
                  <a:moveTo>
                    <a:pt x="0" y="0"/>
                  </a:moveTo>
                  <a:lnTo>
                    <a:pt x="2402540" y="0"/>
                  </a:lnTo>
                  <a:lnTo>
                    <a:pt x="3003174" y="600635"/>
                  </a:lnTo>
                  <a:lnTo>
                    <a:pt x="2402540" y="1201269"/>
                  </a:lnTo>
                  <a:lnTo>
                    <a:pt x="0" y="120126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038" tIns="152019" rIns="376327" bIns="152019" numCol="1" spcCol="1270" anchor="ctr" anchorCtr="0">
              <a:noAutofit/>
            </a:bodyPr>
            <a:lstStyle/>
            <a:p>
              <a:pPr lvl="0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5700" kern="1200" dirty="0" smtClean="0"/>
                <a:t>   2018</a:t>
              </a:r>
              <a:endParaRPr lang="it-IT" sz="5700" kern="1200" dirty="0"/>
            </a:p>
          </p:txBody>
        </p:sp>
      </p:grpSp>
      <p:grpSp>
        <p:nvGrpSpPr>
          <p:cNvPr id="37" name="Gruppo 36"/>
          <p:cNvGrpSpPr/>
          <p:nvPr/>
        </p:nvGrpSpPr>
        <p:grpSpPr>
          <a:xfrm>
            <a:off x="389921" y="1927808"/>
            <a:ext cx="3136005" cy="3551277"/>
            <a:chOff x="473646" y="2825528"/>
            <a:chExt cx="3136005" cy="3551277"/>
          </a:xfrm>
        </p:grpSpPr>
        <p:sp>
          <p:nvSpPr>
            <p:cNvPr id="26" name="Figura a mano libera 25"/>
            <p:cNvSpPr/>
            <p:nvPr/>
          </p:nvSpPr>
          <p:spPr>
            <a:xfrm>
              <a:off x="473646" y="2825528"/>
              <a:ext cx="3136005" cy="947686"/>
            </a:xfrm>
            <a:custGeom>
              <a:avLst/>
              <a:gdLst>
                <a:gd name="connsiteX0" fmla="*/ 0 w 3003174"/>
                <a:gd name="connsiteY0" fmla="*/ 0 h 1201269"/>
                <a:gd name="connsiteX1" fmla="*/ 2402540 w 3003174"/>
                <a:gd name="connsiteY1" fmla="*/ 0 h 1201269"/>
                <a:gd name="connsiteX2" fmla="*/ 3003174 w 3003174"/>
                <a:gd name="connsiteY2" fmla="*/ 600635 h 1201269"/>
                <a:gd name="connsiteX3" fmla="*/ 2402540 w 3003174"/>
                <a:gd name="connsiteY3" fmla="*/ 1201269 h 1201269"/>
                <a:gd name="connsiteX4" fmla="*/ 0 w 3003174"/>
                <a:gd name="connsiteY4" fmla="*/ 1201269 h 1201269"/>
                <a:gd name="connsiteX5" fmla="*/ 0 w 3003174"/>
                <a:gd name="connsiteY5" fmla="*/ 0 h 120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3174" h="1201269">
                  <a:moveTo>
                    <a:pt x="0" y="0"/>
                  </a:moveTo>
                  <a:lnTo>
                    <a:pt x="2402540" y="0"/>
                  </a:lnTo>
                  <a:lnTo>
                    <a:pt x="3003174" y="600635"/>
                  </a:lnTo>
                  <a:lnTo>
                    <a:pt x="2402540" y="1201269"/>
                  </a:lnTo>
                  <a:lnTo>
                    <a:pt x="0" y="120126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4038" tIns="152019" rIns="376327" bIns="152019" numCol="1" spcCol="1270" anchor="ctr" anchorCtr="0">
              <a:noAutofit/>
            </a:bodyPr>
            <a:lstStyle/>
            <a:p>
              <a:pPr lvl="0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5700" kern="1200" dirty="0" smtClean="0"/>
                <a:t>2017</a:t>
              </a:r>
              <a:endParaRPr lang="it-IT" sz="5700" kern="1200" dirty="0"/>
            </a:p>
          </p:txBody>
        </p:sp>
        <p:grpSp>
          <p:nvGrpSpPr>
            <p:cNvPr id="27" name="Gruppo 26"/>
            <p:cNvGrpSpPr/>
            <p:nvPr/>
          </p:nvGrpSpPr>
          <p:grpSpPr>
            <a:xfrm>
              <a:off x="473646" y="4208015"/>
              <a:ext cx="2628955" cy="2168790"/>
              <a:chOff x="701336" y="4208015"/>
              <a:chExt cx="2628955" cy="2168790"/>
            </a:xfrm>
          </p:grpSpPr>
          <p:sp>
            <p:nvSpPr>
              <p:cNvPr id="28" name="CasellaDiTesto 27"/>
              <p:cNvSpPr txBox="1"/>
              <p:nvPr/>
            </p:nvSpPr>
            <p:spPr>
              <a:xfrm>
                <a:off x="775729" y="4208015"/>
                <a:ext cx="255456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 smtClean="0"/>
                  <a:t>Lotto </a:t>
                </a:r>
              </a:p>
              <a:p>
                <a:r>
                  <a:rPr lang="it-IT" sz="2000" dirty="0" smtClean="0"/>
                  <a:t>Alvisopoli San Giorgio: </a:t>
                </a:r>
              </a:p>
              <a:p>
                <a:r>
                  <a:rPr lang="it-IT" sz="2000" b="1" dirty="0" smtClean="0"/>
                  <a:t>avviato all’inizio del</a:t>
                </a:r>
                <a:br>
                  <a:rPr lang="it-IT" sz="2000" b="1" dirty="0" smtClean="0"/>
                </a:br>
                <a:r>
                  <a:rPr lang="it-IT" sz="2000" b="1" dirty="0" smtClean="0"/>
                  <a:t>2017</a:t>
                </a:r>
              </a:p>
            </p:txBody>
          </p:sp>
          <p:cxnSp>
            <p:nvCxnSpPr>
              <p:cNvPr id="29" name="Connettore 1 28"/>
              <p:cNvCxnSpPr/>
              <p:nvPr/>
            </p:nvCxnSpPr>
            <p:spPr>
              <a:xfrm>
                <a:off x="701336" y="4208015"/>
                <a:ext cx="0" cy="216879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011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6"/>
          <a:stretch/>
        </p:blipFill>
        <p:spPr>
          <a:xfrm>
            <a:off x="75964" y="1544827"/>
            <a:ext cx="8992071" cy="546278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080"/>
              </a:lnSpc>
            </a:pPr>
            <a:r>
              <a:rPr lang="it-IT" dirty="0" smtClean="0"/>
              <a:t>Lavori terza corsia:</a:t>
            </a:r>
            <a:br>
              <a:rPr lang="it-IT" dirty="0" smtClean="0"/>
            </a:br>
            <a:r>
              <a:rPr lang="it-IT" dirty="0" smtClean="0">
                <a:solidFill>
                  <a:schemeClr val="tx1"/>
                </a:solidFill>
              </a:rPr>
              <a:t>tempi di realizzazione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2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Lavoro a traffico aperto:</a:t>
            </a:r>
            <a:br>
              <a:rPr lang="it-IT" dirty="0" smtClean="0"/>
            </a:br>
            <a:r>
              <a:rPr lang="it-IT" dirty="0" smtClean="0">
                <a:solidFill>
                  <a:schemeClr val="tx1"/>
                </a:solidFill>
              </a:rPr>
              <a:t>raffronto dati traffico</a:t>
            </a:r>
            <a:endParaRPr lang="it-IT" dirty="0"/>
          </a:p>
        </p:txBody>
      </p:sp>
      <p:grpSp>
        <p:nvGrpSpPr>
          <p:cNvPr id="13" name="Gruppo 12"/>
          <p:cNvGrpSpPr/>
          <p:nvPr/>
        </p:nvGrpSpPr>
        <p:grpSpPr>
          <a:xfrm>
            <a:off x="-303246" y="1575614"/>
            <a:ext cx="8818596" cy="2536266"/>
            <a:chOff x="-303246" y="1575614"/>
            <a:chExt cx="8818596" cy="2536266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174"/>
            <a:stretch/>
          </p:blipFill>
          <p:spPr>
            <a:xfrm>
              <a:off x="-303246" y="1575614"/>
              <a:ext cx="5416420" cy="2536266"/>
            </a:xfrm>
            <a:prstGeom prst="rect">
              <a:avLst/>
            </a:prstGeom>
          </p:spPr>
        </p:pic>
        <p:sp>
          <p:nvSpPr>
            <p:cNvPr id="5" name="CasellaDiTesto 4"/>
            <p:cNvSpPr txBox="1"/>
            <p:nvPr/>
          </p:nvSpPr>
          <p:spPr>
            <a:xfrm>
              <a:off x="4572000" y="1848834"/>
              <a:ext cx="36389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Situazione ante 2016: 2 corsie e corsia di emergenza</a:t>
              </a:r>
              <a:endParaRPr lang="it-IT" dirty="0"/>
            </a:p>
          </p:txBody>
        </p:sp>
        <p:sp>
          <p:nvSpPr>
            <p:cNvPr id="9" name="Rettangolo arrotondato 8"/>
            <p:cNvSpPr/>
            <p:nvPr/>
          </p:nvSpPr>
          <p:spPr>
            <a:xfrm>
              <a:off x="4674637" y="2560479"/>
              <a:ext cx="3840713" cy="1451684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Traffico Autostrada A4 nel 2015:</a:t>
              </a:r>
            </a:p>
            <a:p>
              <a:pPr algn="ctr"/>
              <a:r>
                <a:rPr lang="it-IT" sz="4000" b="1" dirty="0" smtClean="0"/>
                <a:t>37.748.530</a:t>
              </a:r>
              <a:r>
                <a:rPr lang="it-IT" sz="4000" dirty="0" smtClean="0"/>
                <a:t> unità</a:t>
              </a:r>
              <a:endParaRPr lang="it-IT" sz="4000" dirty="0"/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-303246" y="4449157"/>
            <a:ext cx="8818596" cy="2581088"/>
            <a:chOff x="-303246" y="4449157"/>
            <a:chExt cx="8818596" cy="2581088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453"/>
            <a:stretch/>
          </p:blipFill>
          <p:spPr>
            <a:xfrm>
              <a:off x="-303246" y="4449157"/>
              <a:ext cx="5428514" cy="2581088"/>
            </a:xfrm>
            <a:prstGeom prst="rect">
              <a:avLst/>
            </a:prstGeom>
          </p:spPr>
        </p:pic>
        <p:sp>
          <p:nvSpPr>
            <p:cNvPr id="6" name="CasellaDiTesto 5"/>
            <p:cNvSpPr txBox="1"/>
            <p:nvPr/>
          </p:nvSpPr>
          <p:spPr>
            <a:xfrm>
              <a:off x="4572000" y="4449157"/>
              <a:ext cx="37975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Situazione attuale: 2 corsie a larghezza ridotta e </a:t>
              </a:r>
              <a:r>
                <a:rPr lang="it-IT" dirty="0" smtClean="0">
                  <a:solidFill>
                    <a:srgbClr val="FF0000"/>
                  </a:solidFill>
                </a:rPr>
                <a:t>senza corsia di emergenza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10" name="Rettangolo arrotondato 9"/>
            <p:cNvSpPr/>
            <p:nvPr/>
          </p:nvSpPr>
          <p:spPr>
            <a:xfrm>
              <a:off x="4674637" y="5201043"/>
              <a:ext cx="3840713" cy="1451684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Traffico Autostrada A4 nel </a:t>
              </a:r>
              <a:r>
                <a:rPr lang="it-IT" dirty="0" smtClean="0"/>
                <a:t>2017:</a:t>
              </a:r>
              <a:endParaRPr lang="it-IT" dirty="0"/>
            </a:p>
            <a:p>
              <a:pPr algn="ctr"/>
              <a:r>
                <a:rPr lang="it-IT" sz="4000" b="1" dirty="0"/>
                <a:t>40.257.248</a:t>
              </a:r>
              <a:r>
                <a:rPr lang="it-IT" sz="4000" dirty="0"/>
                <a:t> </a:t>
              </a:r>
              <a:r>
                <a:rPr lang="it-IT" sz="4000" dirty="0" smtClean="0"/>
                <a:t>unità</a:t>
              </a:r>
            </a:p>
            <a:p>
              <a:pPr algn="ctr"/>
              <a:r>
                <a:rPr lang="it-IT" sz="4000" dirty="0" smtClean="0"/>
                <a:t>+6,6%</a:t>
              </a:r>
              <a:endParaRPr lang="it-IT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54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Comparazione traffico: prima </a:t>
            </a:r>
            <a:br>
              <a:rPr lang="it-IT" dirty="0" smtClean="0"/>
            </a:br>
            <a:r>
              <a:rPr lang="it-IT" dirty="0" smtClean="0">
                <a:solidFill>
                  <a:schemeClr val="tx1"/>
                </a:solidFill>
              </a:rPr>
              <a:t>e durante la cantierizzazione</a:t>
            </a:r>
            <a:endParaRPr lang="it-IT" dirty="0"/>
          </a:p>
        </p:txBody>
      </p:sp>
      <p:sp>
        <p:nvSpPr>
          <p:cNvPr id="7" name="Ovale 6"/>
          <p:cNvSpPr/>
          <p:nvPr/>
        </p:nvSpPr>
        <p:spPr>
          <a:xfrm>
            <a:off x="2607875" y="1837270"/>
            <a:ext cx="3910386" cy="391038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"/>
            <a:r>
              <a:rPr lang="it-IT" sz="1600" dirty="0" smtClean="0"/>
              <a:t>Tra il 2015 e </a:t>
            </a:r>
            <a:br>
              <a:rPr lang="it-IT" sz="1600" dirty="0" smtClean="0"/>
            </a:br>
            <a:r>
              <a:rPr lang="it-IT" sz="1600" dirty="0" smtClean="0"/>
              <a:t>il 2017 traffico su A4 è aumentato di </a:t>
            </a:r>
            <a:r>
              <a:rPr lang="fi-FI" sz="5000" dirty="0" smtClean="0"/>
              <a:t>2.508.718</a:t>
            </a:r>
          </a:p>
          <a:p>
            <a:pPr algn="ctr" fontAlgn="b"/>
            <a:r>
              <a:rPr lang="it-IT" sz="3200" u="none" strike="noStrike" dirty="0" smtClean="0">
                <a:effectLst/>
              </a:rPr>
              <a:t>u</a:t>
            </a:r>
            <a:r>
              <a:rPr lang="is-IS" sz="3200" u="none" strike="noStrike" dirty="0" smtClean="0">
                <a:effectLst/>
              </a:rPr>
              <a:t>nità</a:t>
            </a:r>
          </a:p>
          <a:p>
            <a:pPr algn="ctr" fontAlgn="b"/>
            <a:r>
              <a:rPr lang="is-IS" sz="3200" b="0" i="0" dirty="0" smtClean="0">
                <a:solidFill>
                  <a:schemeClr val="bg1"/>
                </a:solidFill>
                <a:latin typeface="Calibri" charset="0"/>
              </a:rPr>
              <a:t>(+6,6%)</a:t>
            </a:r>
            <a:endParaRPr lang="is-IS" sz="3200" b="0" i="0" u="none" strike="noStrike" dirty="0">
              <a:solidFill>
                <a:schemeClr val="bg1"/>
              </a:solidFill>
              <a:effectLst/>
              <a:latin typeface="Calibri" charset="0"/>
            </a:endParaRPr>
          </a:p>
        </p:txBody>
      </p:sp>
      <p:sp>
        <p:nvSpPr>
          <p:cNvPr id="8" name="Ovale 7"/>
          <p:cNvSpPr/>
          <p:nvPr/>
        </p:nvSpPr>
        <p:spPr>
          <a:xfrm>
            <a:off x="5655354" y="3608448"/>
            <a:ext cx="2969632" cy="296963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3500" dirty="0" smtClean="0"/>
              <a:t>1.149.211</a:t>
            </a:r>
            <a:r>
              <a:rPr lang="it-IT" sz="3500" dirty="0" smtClean="0"/>
              <a:t> </a:t>
            </a:r>
            <a:endParaRPr lang="nb-NO" sz="3500" dirty="0" smtClean="0"/>
          </a:p>
          <a:p>
            <a:pPr algn="ctr"/>
            <a:endParaRPr lang="nb-NO" sz="3500" dirty="0"/>
          </a:p>
          <a:p>
            <a:pPr algn="ctr"/>
            <a:r>
              <a:rPr lang="nb-NO" sz="3500" dirty="0" err="1" smtClean="0"/>
              <a:t>transitati</a:t>
            </a:r>
            <a:r>
              <a:rPr lang="nb-NO" sz="3500" dirty="0" smtClean="0"/>
              <a:t> in </a:t>
            </a:r>
            <a:r>
              <a:rPr lang="nb-NO" sz="3500" dirty="0" err="1" smtClean="0"/>
              <a:t>più</a:t>
            </a:r>
            <a:endParaRPr lang="it-IT" sz="3500" dirty="0"/>
          </a:p>
        </p:txBody>
      </p:sp>
      <p:sp>
        <p:nvSpPr>
          <p:cNvPr id="9" name="Ovale 8"/>
          <p:cNvSpPr/>
          <p:nvPr/>
        </p:nvSpPr>
        <p:spPr>
          <a:xfrm>
            <a:off x="317240" y="3462756"/>
            <a:ext cx="3119421" cy="311532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s-IS" sz="3500" dirty="0" smtClean="0"/>
              <a:t>1.359.507</a:t>
            </a:r>
          </a:p>
          <a:p>
            <a:pPr algn="ctr"/>
            <a:endParaRPr lang="is-IS" sz="3500" dirty="0" smtClean="0"/>
          </a:p>
          <a:p>
            <a:pPr algn="ctr"/>
            <a:r>
              <a:rPr lang="nb-NO" sz="3500" u="none" strike="noStrike" dirty="0" smtClean="0">
                <a:effectLst/>
              </a:rPr>
              <a:t> </a:t>
            </a:r>
            <a:r>
              <a:rPr lang="nb-NO" sz="3500" u="none" strike="noStrike" dirty="0" err="1" smtClean="0">
                <a:effectLst/>
              </a:rPr>
              <a:t>transitate</a:t>
            </a:r>
            <a:r>
              <a:rPr lang="nb-NO" sz="3500" u="none" strike="noStrike" dirty="0" smtClean="0">
                <a:effectLst/>
              </a:rPr>
              <a:t> in </a:t>
            </a:r>
            <a:r>
              <a:rPr lang="nb-NO" sz="3500" u="none" strike="noStrike" dirty="0" err="1" smtClean="0">
                <a:effectLst/>
              </a:rPr>
              <a:t>più</a:t>
            </a:r>
            <a:endParaRPr lang="nb-NO" sz="3500" b="0" i="0" u="none" strike="noStrike" dirty="0" smtClean="0">
              <a:solidFill>
                <a:srgbClr val="000000"/>
              </a:solidFill>
              <a:effectLst/>
              <a:latin typeface="Calibri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956" y="4622149"/>
            <a:ext cx="1064166" cy="44104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59" y="4554665"/>
            <a:ext cx="1250021" cy="57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1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1837</TotalTime>
  <Words>91</Words>
  <Application>Microsoft Office PowerPoint</Application>
  <PresentationFormat>Presentazione su schermo (4:3)</PresentationFormat>
  <Paragraphs>36</Paragraphs>
  <Slides>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Presentazione standard di PowerPoint</vt:lpstr>
      <vt:lpstr>Lavori terza corsia:  tempistica</vt:lpstr>
      <vt:lpstr>Lavori terza corsia: tempi di realizzazione</vt:lpstr>
      <vt:lpstr>Lavoro a traffico aperto: raffronto dati traffico</vt:lpstr>
      <vt:lpstr>Comparazione traffico: prima  e durante la cantierizzazione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giulio giaiotti</dc:creator>
  <cp:lastModifiedBy>Raffaella Mestroni</cp:lastModifiedBy>
  <cp:revision>170</cp:revision>
  <cp:lastPrinted>2018-07-04T08:35:09Z</cp:lastPrinted>
  <dcterms:created xsi:type="dcterms:W3CDTF">2018-06-07T08:34:01Z</dcterms:created>
  <dcterms:modified xsi:type="dcterms:W3CDTF">2018-07-11T10:37:13Z</dcterms:modified>
</cp:coreProperties>
</file>