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13E61-9BDB-4B2A-9DF5-47BFC97869AE}" type="datetimeFigureOut">
              <a:rPr lang="it-IT" smtClean="0"/>
              <a:t>14/12/2018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3F87-B2A5-4C37-B067-89A0DDCC4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387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13E61-9BDB-4B2A-9DF5-47BFC97869AE}" type="datetimeFigureOut">
              <a:rPr lang="it-IT" smtClean="0"/>
              <a:t>14/12/2018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3F87-B2A5-4C37-B067-89A0DDCC4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3140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13E61-9BDB-4B2A-9DF5-47BFC97869AE}" type="datetimeFigureOut">
              <a:rPr lang="it-IT" smtClean="0"/>
              <a:t>14/12/2018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3F87-B2A5-4C37-B067-89A0DDCC4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376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13E61-9BDB-4B2A-9DF5-47BFC97869AE}" type="datetimeFigureOut">
              <a:rPr lang="it-IT" smtClean="0"/>
              <a:t>14/12/2018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3F87-B2A5-4C37-B067-89A0DDCC4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3358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13E61-9BDB-4B2A-9DF5-47BFC97869AE}" type="datetimeFigureOut">
              <a:rPr lang="it-IT" smtClean="0"/>
              <a:t>14/12/2018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3F87-B2A5-4C37-B067-89A0DDCC4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3761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13E61-9BDB-4B2A-9DF5-47BFC97869AE}" type="datetimeFigureOut">
              <a:rPr lang="it-IT" smtClean="0"/>
              <a:t>14/12/2018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3F87-B2A5-4C37-B067-89A0DDCC4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8035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13E61-9BDB-4B2A-9DF5-47BFC97869AE}" type="datetimeFigureOut">
              <a:rPr lang="it-IT" smtClean="0"/>
              <a:t>14/12/2018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3F87-B2A5-4C37-B067-89A0DDCC4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8172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13E61-9BDB-4B2A-9DF5-47BFC97869AE}" type="datetimeFigureOut">
              <a:rPr lang="it-IT" smtClean="0"/>
              <a:t>14/12/2018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3F87-B2A5-4C37-B067-89A0DDCC4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7921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13E61-9BDB-4B2A-9DF5-47BFC97869AE}" type="datetimeFigureOut">
              <a:rPr lang="it-IT" smtClean="0"/>
              <a:t>14/12/2018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3F87-B2A5-4C37-B067-89A0DDCC4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0271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13E61-9BDB-4B2A-9DF5-47BFC97869AE}" type="datetimeFigureOut">
              <a:rPr lang="it-IT" smtClean="0"/>
              <a:t>14/12/2018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3F87-B2A5-4C37-B067-89A0DDCC4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266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13E61-9BDB-4B2A-9DF5-47BFC97869AE}" type="datetimeFigureOut">
              <a:rPr lang="it-IT" smtClean="0"/>
              <a:t>14/12/2018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3F87-B2A5-4C37-B067-89A0DDCC4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548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13E61-9BDB-4B2A-9DF5-47BFC97869AE}" type="datetimeFigureOut">
              <a:rPr lang="it-IT" smtClean="0"/>
              <a:t>14/12/2018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A3F87-B2A5-4C37-B067-89A0DDCC4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6426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Mercato del lavoro in FVG: terzo trimestre ISTAT e COB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i="1" dirty="0" smtClean="0"/>
              <a:t>Nota di aggiornamento trimestrale</a:t>
            </a:r>
          </a:p>
          <a:p>
            <a:r>
              <a:rPr lang="it-IT" i="1" dirty="0" smtClean="0"/>
              <a:t>Osservatorio Sviluppo e Comunicazione del mercato del lavoro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57948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66575"/>
            <a:ext cx="10515600" cy="564945"/>
          </a:xfrm>
        </p:spPr>
        <p:txBody>
          <a:bodyPr>
            <a:normAutofit fontScale="90000"/>
          </a:bodyPr>
          <a:lstStyle/>
          <a:p>
            <a:r>
              <a:rPr lang="it-IT" sz="2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Dati Istat III trimestre: variazione percentuale occupati per settori, 2017-2018 (primi tre trimestri)</a:t>
            </a:r>
            <a:endParaRPr lang="it-IT" sz="22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8911339"/>
              </p:ext>
            </p:extLst>
          </p:nvPr>
        </p:nvGraphicFramePr>
        <p:xfrm>
          <a:off x="1169233" y="1933735"/>
          <a:ext cx="8921321" cy="2863117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2737549"/>
                <a:gridCol w="1626103"/>
                <a:gridCol w="1626103"/>
                <a:gridCol w="1465783"/>
                <a:gridCol w="1465783"/>
              </a:tblGrid>
              <a:tr h="372644"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 dirty="0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Nord est</a:t>
                      </a:r>
                      <a:endParaRPr lang="it-IT" sz="1600" b="0" i="0" u="none" strike="noStrike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Italia</a:t>
                      </a:r>
                      <a:endParaRPr lang="it-IT" sz="1600" b="0" i="0" u="none" strike="noStrike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FVG</a:t>
                      </a:r>
                      <a:endParaRPr lang="it-IT" sz="1600" b="0" i="0" u="none" strike="noStrike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Veneto</a:t>
                      </a:r>
                      <a:endParaRPr lang="it-IT" sz="1600" b="0" i="0" u="none" strike="noStrike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644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</a:rPr>
                        <a:t>TOTALE</a:t>
                      </a:r>
                      <a:endParaRPr lang="it-IT" sz="1600" b="0" i="0" u="none" strike="noStrike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1,3%</a:t>
                      </a:r>
                      <a:endParaRPr lang="it-IT" sz="1600" b="0" i="0" u="none" strike="noStrike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1,0%</a:t>
                      </a:r>
                      <a:endParaRPr lang="it-IT" sz="1600" b="0" i="0" u="none" strike="noStrike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1,2%</a:t>
                      </a:r>
                      <a:endParaRPr lang="it-IT" sz="1600" b="0" i="0" u="none" strike="noStrike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1,1%</a:t>
                      </a:r>
                      <a:endParaRPr lang="it-IT" sz="1600" b="0" i="0" u="none" strike="noStrike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3961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</a:rPr>
                        <a:t>agricoltura, silvicoltura e pesca</a:t>
                      </a:r>
                      <a:endParaRPr lang="it-IT" sz="1600" b="0" i="0" u="none" strike="noStrike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-5,7%</a:t>
                      </a:r>
                      <a:endParaRPr lang="it-IT" sz="1600" b="0" i="0" u="none" strike="noStrike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1,1%</a:t>
                      </a:r>
                      <a:endParaRPr lang="it-IT" sz="1600" b="0" i="0" u="none" strike="noStrike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19,3%</a:t>
                      </a:r>
                      <a:endParaRPr lang="it-IT" sz="1600" b="0" i="0" u="none" strike="noStrike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-9,5%</a:t>
                      </a:r>
                      <a:endParaRPr lang="it-IT" sz="1600" b="0" i="0" u="none" strike="noStrike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</a:tr>
              <a:tr h="372644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</a:rPr>
                        <a:t>Industria</a:t>
                      </a:r>
                      <a:endParaRPr lang="it-IT" sz="1600" b="0" i="0" u="none" strike="noStrike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3,8%</a:t>
                      </a:r>
                      <a:endParaRPr lang="it-IT" sz="1600" b="0" i="0" u="none" strike="noStrike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2,3%</a:t>
                      </a:r>
                      <a:endParaRPr lang="it-IT" sz="1600" b="0" i="0" u="none" strike="noStrike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-4,1%</a:t>
                      </a:r>
                      <a:endParaRPr lang="it-IT" sz="1600" b="0" i="0" u="none" strike="noStrike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3,9%</a:t>
                      </a:r>
                      <a:endParaRPr lang="it-IT" sz="1600" b="0" i="0" u="none" strike="noStrike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</a:tr>
              <a:tr h="372644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</a:rPr>
                        <a:t>costruzioni</a:t>
                      </a:r>
                      <a:endParaRPr lang="it-IT" sz="1600" b="0" i="0" u="none" strike="noStrike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-3,1%</a:t>
                      </a:r>
                      <a:endParaRPr lang="it-IT" sz="1600" b="0" i="0" u="none" strike="noStrike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-1,5%</a:t>
                      </a:r>
                      <a:endParaRPr lang="it-IT" sz="1600" b="0" i="0" u="none" strike="noStrike" dirty="0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11,6%</a:t>
                      </a:r>
                      <a:endParaRPr lang="it-IT" sz="1600" b="0" i="0" u="none" strike="noStrike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-4,9%</a:t>
                      </a:r>
                      <a:endParaRPr lang="it-IT" sz="1600" b="0" i="0" u="none" strike="noStrike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</a:tr>
              <a:tr h="513885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</a:rPr>
                        <a:t>commercio, alberghi e ristoranti </a:t>
                      </a:r>
                      <a:endParaRPr lang="it-IT" sz="1600" b="0" i="0" u="none" strike="noStrike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1,7%</a:t>
                      </a:r>
                      <a:endParaRPr lang="it-IT" sz="1600" b="0" i="0" u="none" strike="noStrike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0,1%</a:t>
                      </a:r>
                      <a:endParaRPr lang="it-IT" sz="1600" b="0" i="0" u="none" strike="noStrike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-1,5%</a:t>
                      </a:r>
                      <a:endParaRPr lang="it-IT" sz="1600" b="0" i="0" u="none" strike="noStrike" dirty="0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4,5%</a:t>
                      </a:r>
                      <a:endParaRPr lang="it-IT" sz="1600" b="0" i="0" u="none" strike="noStrike" dirty="0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</a:tr>
              <a:tr h="464695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effectLst/>
                        </a:rPr>
                        <a:t>altre attività dei servizi</a:t>
                      </a:r>
                      <a:endParaRPr lang="it-IT" sz="1600" b="0" i="0" u="none" strike="noStrike" dirty="0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0,8%</a:t>
                      </a:r>
                      <a:endParaRPr lang="it-IT" sz="1600" b="0" i="0" u="none" strike="noStrike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1,2%</a:t>
                      </a:r>
                      <a:endParaRPr lang="it-IT" sz="1600" b="0" i="0" u="none" strike="noStrike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2,8%</a:t>
                      </a:r>
                      <a:endParaRPr lang="it-IT" sz="1600" b="0" i="0" u="none" strike="noStrike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-0,6%</a:t>
                      </a:r>
                      <a:endParaRPr lang="it-IT" sz="1600" b="0" i="0" u="none" strike="noStrike" dirty="0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3972393" y="1963711"/>
          <a:ext cx="208280" cy="2863122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2863122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mpd="sng">
                      <a:solidFill>
                        <a:schemeClr val="accent1">
                          <a:lumMod val="75000"/>
                        </a:schemeClr>
                      </a:solidFill>
                      <a:prstDash val="dash"/>
                    </a:lnL>
                    <a:lnR w="12700" cmpd="sng">
                      <a:solidFill>
                        <a:schemeClr val="accent1">
                          <a:lumMod val="75000"/>
                        </a:schemeClr>
                      </a:solidFill>
                      <a:prstDash val="dash"/>
                    </a:lnR>
                    <a:lnT w="12700" cmpd="sng">
                      <a:solidFill>
                        <a:schemeClr val="accent1">
                          <a:lumMod val="75000"/>
                        </a:schemeClr>
                      </a:solidFill>
                      <a:prstDash val="dash"/>
                    </a:lnT>
                    <a:lnB w="12700" cmpd="sng">
                      <a:solidFill>
                        <a:schemeClr val="accent1">
                          <a:lumMod val="75000"/>
                        </a:schemeClr>
                      </a:solidFill>
                      <a:prstDash val="dash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03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66575"/>
            <a:ext cx="10515600" cy="564945"/>
          </a:xfrm>
        </p:spPr>
        <p:txBody>
          <a:bodyPr>
            <a:normAutofit/>
          </a:bodyPr>
          <a:lstStyle/>
          <a:p>
            <a:r>
              <a:rPr lang="it-IT" sz="2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Dati di flusso, solo lavoro dipendente</a:t>
            </a:r>
            <a:endParaRPr lang="it-IT" sz="22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671" y="1738857"/>
            <a:ext cx="12364531" cy="362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88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66575"/>
            <a:ext cx="10515600" cy="564945"/>
          </a:xfrm>
        </p:spPr>
        <p:txBody>
          <a:bodyPr>
            <a:normAutofit/>
          </a:bodyPr>
          <a:lstStyle/>
          <a:p>
            <a:r>
              <a:rPr lang="it-IT" sz="2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Dati Istat III trimestre: occupati, disoccupati e inattivi in FVG</a:t>
            </a:r>
            <a:endParaRPr lang="it-IT" sz="22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304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66575"/>
            <a:ext cx="10515600" cy="564945"/>
          </a:xfrm>
        </p:spPr>
        <p:txBody>
          <a:bodyPr>
            <a:normAutofit/>
          </a:bodyPr>
          <a:lstStyle/>
          <a:p>
            <a:r>
              <a:rPr lang="it-IT" sz="2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Dati Istat III trimestre: occupati, disoccupati e inattivi in FVG</a:t>
            </a:r>
            <a:endParaRPr lang="it-IT" sz="22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1552885"/>
              </p:ext>
            </p:extLst>
          </p:nvPr>
        </p:nvGraphicFramePr>
        <p:xfrm>
          <a:off x="1051563" y="1203964"/>
          <a:ext cx="10408918" cy="400812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375127"/>
                <a:gridCol w="1033082"/>
                <a:gridCol w="1033082"/>
                <a:gridCol w="1033082"/>
                <a:gridCol w="1033082"/>
                <a:gridCol w="1026926"/>
                <a:gridCol w="1026926"/>
                <a:gridCol w="1026926"/>
                <a:gridCol w="793759"/>
                <a:gridCol w="1026926"/>
              </a:tblGrid>
              <a:tr h="400812">
                <a:tc>
                  <a:txBody>
                    <a:bodyPr/>
                    <a:lstStyle/>
                    <a:p>
                      <a:endParaRPr lang="it-IT" sz="1600" dirty="0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T1-2017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T2-2017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T3-2017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T4-2017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T1-2018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T2-2018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T3-2018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effectLst/>
                        </a:rPr>
                        <a:t>cong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effectLst/>
                        </a:rPr>
                        <a:t>tend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00812">
                <a:tc>
                  <a:txBody>
                    <a:bodyPr/>
                    <a:lstStyle/>
                    <a:p>
                      <a:pPr indent="18034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occupazione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499.022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508.007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509.978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503.474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499.130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513.555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523.200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1,9%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2,6%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00812">
                <a:tc>
                  <a:txBody>
                    <a:bodyPr/>
                    <a:lstStyle/>
                    <a:p>
                      <a:pPr indent="180340"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</a:rPr>
                        <a:t>maschi</a:t>
                      </a:r>
                      <a:endParaRPr lang="it-IT" sz="1600" b="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278.798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287.145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283.462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281.448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283.152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284.770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285.718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0,3%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0,8%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00812">
                <a:tc>
                  <a:txBody>
                    <a:bodyPr/>
                    <a:lstStyle/>
                    <a:p>
                      <a:pPr indent="180340"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</a:rPr>
                        <a:t>femmine</a:t>
                      </a:r>
                      <a:endParaRPr lang="it-IT" sz="1600" b="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220.224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220.863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226.516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222.027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215.978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228.785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237.482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3,8%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4,8%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00812">
                <a:tc>
                  <a:txBody>
                    <a:bodyPr/>
                    <a:lstStyle/>
                    <a:p>
                      <a:pPr indent="18034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disoccupati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37.191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34.727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35.926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37.674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37.741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31.978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33.032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3,3%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-8,1%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00812">
                <a:tc>
                  <a:txBody>
                    <a:bodyPr/>
                    <a:lstStyle/>
                    <a:p>
                      <a:pPr indent="180340"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</a:rPr>
                        <a:t>maschi</a:t>
                      </a:r>
                      <a:endParaRPr lang="it-IT" sz="1600" b="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16.428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14.248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16.360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19.876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16.347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15.278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16.126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5,6%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-1,4%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00812">
                <a:tc>
                  <a:txBody>
                    <a:bodyPr/>
                    <a:lstStyle/>
                    <a:p>
                      <a:pPr indent="180340"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</a:rPr>
                        <a:t>femmine</a:t>
                      </a:r>
                      <a:endParaRPr lang="it-IT" sz="1600" b="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20.479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19.566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17.797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21.394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16.700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16.906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1,2%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-13,6%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00812">
                <a:tc>
                  <a:txBody>
                    <a:bodyPr/>
                    <a:lstStyle/>
                    <a:p>
                      <a:pPr indent="18034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inattivi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226.568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221.819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218.587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217.838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222.496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221.276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207.819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-6,1%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-4,9%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00812">
                <a:tc>
                  <a:txBody>
                    <a:bodyPr/>
                    <a:lstStyle/>
                    <a:p>
                      <a:pPr indent="180340"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</a:rPr>
                        <a:t>maschi</a:t>
                      </a:r>
                      <a:endParaRPr lang="it-IT" sz="1600" b="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89.025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84.633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85.470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80.929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84.215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88.825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84.386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-5,0%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-1,3%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00812">
                <a:tc>
                  <a:txBody>
                    <a:bodyPr/>
                    <a:lstStyle/>
                    <a:p>
                      <a:pPr indent="180340"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</a:rPr>
                        <a:t>femmine</a:t>
                      </a:r>
                      <a:endParaRPr lang="it-IT" sz="1600" b="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137.543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137.186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133.117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136.909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138.282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132.451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123.433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-6,8%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-7,3%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089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66575"/>
            <a:ext cx="10515600" cy="564945"/>
          </a:xfrm>
        </p:spPr>
        <p:txBody>
          <a:bodyPr>
            <a:normAutofit/>
          </a:bodyPr>
          <a:lstStyle/>
          <a:p>
            <a:r>
              <a:rPr lang="it-IT" sz="2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Dati Istat III trimestre: tassi di occupazione e disoccupazione</a:t>
            </a:r>
            <a:endParaRPr lang="it-IT" sz="22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7704358"/>
              </p:ext>
            </p:extLst>
          </p:nvPr>
        </p:nvGraphicFramePr>
        <p:xfrm>
          <a:off x="1402080" y="1737356"/>
          <a:ext cx="9599514" cy="3348043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134807"/>
                <a:gridCol w="828838"/>
                <a:gridCol w="829871"/>
                <a:gridCol w="828838"/>
                <a:gridCol w="829871"/>
                <a:gridCol w="828838"/>
                <a:gridCol w="829871"/>
                <a:gridCol w="737666"/>
                <a:gridCol w="921043"/>
                <a:gridCol w="829871"/>
              </a:tblGrid>
              <a:tr h="579124">
                <a:tc>
                  <a:txBody>
                    <a:bodyPr/>
                    <a:lstStyle/>
                    <a:p>
                      <a:endParaRPr lang="it-IT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T1-2017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T2-2017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T3-2017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T4-2017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T1-2018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T2-2018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T3-2018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effectLst/>
                        </a:rPr>
                        <a:t>cong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tend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2135">
                <a:tc>
                  <a:txBody>
                    <a:bodyPr/>
                    <a:lstStyle/>
                    <a:p>
                      <a:pPr indent="18034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tasso occupazione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64,9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65,9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66,1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65,9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65,3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66,2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67,8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1,6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1,7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7675">
                <a:tc>
                  <a:txBody>
                    <a:bodyPr/>
                    <a:lstStyle/>
                    <a:p>
                      <a:pPr indent="180340"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</a:rPr>
                        <a:t>maschi</a:t>
                      </a:r>
                      <a:endParaRPr lang="it-IT" sz="1600" b="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72,0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73,8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73,1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73,3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73,3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72,4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73,3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0,9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0,2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7675">
                <a:tc>
                  <a:txBody>
                    <a:bodyPr/>
                    <a:lstStyle/>
                    <a:p>
                      <a:pPr indent="180340"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</a:rPr>
                        <a:t>femmine</a:t>
                      </a:r>
                      <a:endParaRPr lang="it-IT" sz="1600" b="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57,8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57,9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59,2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58,6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57,2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60,1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62,3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2,3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3,1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06084">
                <a:tc>
                  <a:txBody>
                    <a:bodyPr/>
                    <a:lstStyle/>
                    <a:p>
                      <a:pPr indent="18034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tasso disoccupazione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6,9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6,4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6,6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7,0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7,0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5,9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5,9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0,1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-0,6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7675">
                <a:tc>
                  <a:txBody>
                    <a:bodyPr/>
                    <a:lstStyle/>
                    <a:p>
                      <a:pPr indent="180340"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b="0">
                          <a:effectLst/>
                        </a:rPr>
                        <a:t>maschi</a:t>
                      </a:r>
                      <a:endParaRPr lang="it-IT" sz="1600" b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5,6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4,7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5,5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6,6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5,5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5,1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5,3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0,3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-0,1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7675">
                <a:tc>
                  <a:txBody>
                    <a:bodyPr/>
                    <a:lstStyle/>
                    <a:p>
                      <a:pPr indent="180340"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</a:rPr>
                        <a:t>femmine</a:t>
                      </a:r>
                      <a:endParaRPr lang="it-IT" sz="1600" b="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8,6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8,5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8,0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7,4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9,0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6,8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6,6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-0,2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-1,3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189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66575"/>
            <a:ext cx="10515600" cy="564945"/>
          </a:xfrm>
        </p:spPr>
        <p:txBody>
          <a:bodyPr>
            <a:normAutofit/>
          </a:bodyPr>
          <a:lstStyle/>
          <a:p>
            <a:r>
              <a:rPr lang="it-IT" sz="2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Dati Istat III trimestre: occupazione in FVG -  serie storica trimestrale dal 2007</a:t>
            </a:r>
            <a:endParaRPr lang="it-IT" sz="22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9240" y="931286"/>
            <a:ext cx="7970520" cy="4799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11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66575"/>
            <a:ext cx="10515600" cy="564945"/>
          </a:xfrm>
        </p:spPr>
        <p:txBody>
          <a:bodyPr>
            <a:normAutofit fontScale="90000"/>
          </a:bodyPr>
          <a:lstStyle/>
          <a:p>
            <a:r>
              <a:rPr lang="it-IT" sz="2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Dati Istat III trimestre: tasso di occupazione in FVG – Serie storica trimestrale dal 2007</a:t>
            </a:r>
            <a:endParaRPr lang="it-IT" sz="22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1120" y="925031"/>
            <a:ext cx="8656320" cy="518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47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66575"/>
            <a:ext cx="10515600" cy="564945"/>
          </a:xfrm>
        </p:spPr>
        <p:txBody>
          <a:bodyPr>
            <a:normAutofit/>
          </a:bodyPr>
          <a:lstStyle/>
          <a:p>
            <a:r>
              <a:rPr lang="it-IT" sz="2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Dati Istat III trimestre: occupati, disoccupati e inattivi in FVG</a:t>
            </a:r>
            <a:endParaRPr lang="it-IT" sz="22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731757"/>
              </p:ext>
            </p:extLst>
          </p:nvPr>
        </p:nvGraphicFramePr>
        <p:xfrm>
          <a:off x="424717" y="1586700"/>
          <a:ext cx="10929083" cy="4004628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407566"/>
                <a:gridCol w="653542"/>
                <a:gridCol w="1290575"/>
                <a:gridCol w="1062986"/>
                <a:gridCol w="937831"/>
                <a:gridCol w="937831"/>
                <a:gridCol w="937831"/>
                <a:gridCol w="937831"/>
                <a:gridCol w="1016974"/>
                <a:gridCol w="808285"/>
                <a:gridCol w="937831"/>
              </a:tblGrid>
              <a:tr h="596390">
                <a:tc>
                  <a:txBody>
                    <a:bodyPr/>
                    <a:lstStyle/>
                    <a:p>
                      <a:pPr algn="ctr"/>
                      <a:endParaRPr lang="it-IT" sz="1400" dirty="0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T1-2017</a:t>
                      </a:r>
                      <a:endParaRPr lang="it-IT" sz="14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T2-2017</a:t>
                      </a:r>
                      <a:endParaRPr lang="it-IT" sz="14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T3-2017</a:t>
                      </a:r>
                      <a:endParaRPr lang="it-IT" sz="14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T4-2017</a:t>
                      </a:r>
                      <a:endParaRPr lang="it-IT" sz="14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T1-2018</a:t>
                      </a:r>
                      <a:endParaRPr lang="it-IT" sz="14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T2-2018</a:t>
                      </a:r>
                      <a:endParaRPr lang="it-IT" sz="14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T3-2018</a:t>
                      </a:r>
                      <a:endParaRPr lang="it-IT" sz="14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cong</a:t>
                      </a:r>
                      <a:endParaRPr lang="it-IT" sz="14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err="1">
                          <a:effectLst/>
                        </a:rPr>
                        <a:t>tend</a:t>
                      </a:r>
                      <a:endParaRPr lang="it-IT" sz="14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96390">
                <a:tc rowSpan="3"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dipendenti</a:t>
                      </a:r>
                      <a:endParaRPr lang="it-IT" sz="1400" b="1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M</a:t>
                      </a:r>
                      <a:endParaRPr lang="it-IT" sz="14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215.089</a:t>
                      </a:r>
                      <a:endParaRPr lang="it-IT" sz="14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217.601</a:t>
                      </a:r>
                      <a:endParaRPr lang="it-IT" sz="14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215.177</a:t>
                      </a:r>
                      <a:endParaRPr lang="it-IT" sz="14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214.307</a:t>
                      </a:r>
                      <a:endParaRPr lang="it-IT" sz="14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221.956</a:t>
                      </a:r>
                      <a:endParaRPr lang="it-IT" sz="14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214.146</a:t>
                      </a:r>
                      <a:endParaRPr lang="it-IT" sz="14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209.588</a:t>
                      </a:r>
                      <a:endParaRPr lang="it-IT" sz="14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-2,1%</a:t>
                      </a:r>
                      <a:endParaRPr lang="it-IT" sz="14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-2,6%</a:t>
                      </a:r>
                      <a:endParaRPr lang="it-IT" sz="14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9639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F</a:t>
                      </a:r>
                      <a:endParaRPr lang="it-IT" sz="14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181.618</a:t>
                      </a:r>
                      <a:endParaRPr lang="it-IT" sz="14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184.116</a:t>
                      </a:r>
                      <a:endParaRPr lang="it-IT" sz="14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189.324</a:t>
                      </a:r>
                      <a:endParaRPr lang="it-IT" sz="14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185.768</a:t>
                      </a:r>
                      <a:endParaRPr lang="it-IT" sz="14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182.106</a:t>
                      </a:r>
                      <a:endParaRPr lang="it-IT" sz="14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189.774</a:t>
                      </a:r>
                      <a:endParaRPr lang="it-IT" sz="14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195.826</a:t>
                      </a:r>
                      <a:endParaRPr lang="it-IT" sz="14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3,2%</a:t>
                      </a:r>
                      <a:endParaRPr lang="it-IT" sz="14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3,4%</a:t>
                      </a:r>
                      <a:endParaRPr lang="it-IT" sz="14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9639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Tot.</a:t>
                      </a:r>
                      <a:endParaRPr lang="it-IT" sz="1400" b="1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396.707</a:t>
                      </a:r>
                      <a:endParaRPr lang="it-IT" sz="1400" b="1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401.717</a:t>
                      </a:r>
                      <a:endParaRPr lang="it-IT" sz="1400" b="1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404.502</a:t>
                      </a:r>
                      <a:endParaRPr lang="it-IT" sz="1400" b="1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400.075</a:t>
                      </a:r>
                      <a:endParaRPr lang="it-IT" sz="1400" b="1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404.062</a:t>
                      </a:r>
                      <a:endParaRPr lang="it-IT" sz="1400" b="1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403.920</a:t>
                      </a:r>
                      <a:endParaRPr lang="it-IT" sz="1400" b="1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405.414</a:t>
                      </a:r>
                      <a:endParaRPr lang="it-IT" sz="1400" b="1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0,4%</a:t>
                      </a:r>
                      <a:endParaRPr lang="it-IT" sz="1400" b="1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0,2%</a:t>
                      </a:r>
                      <a:endParaRPr lang="it-IT" sz="1400" b="1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1339">
                <a:tc rowSpan="3"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indipendenti</a:t>
                      </a:r>
                      <a:endParaRPr lang="it-IT" sz="1400" b="1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M</a:t>
                      </a:r>
                      <a:endParaRPr lang="it-IT" sz="14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63.709</a:t>
                      </a:r>
                      <a:endParaRPr lang="it-IT" sz="14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69.544</a:t>
                      </a:r>
                      <a:endParaRPr lang="it-IT" sz="14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68.285</a:t>
                      </a:r>
                      <a:endParaRPr lang="it-IT" sz="14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67.141</a:t>
                      </a:r>
                      <a:endParaRPr lang="it-IT" sz="14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61.196</a:t>
                      </a:r>
                      <a:endParaRPr lang="it-IT" sz="14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70.624</a:t>
                      </a:r>
                      <a:endParaRPr lang="it-IT" sz="14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76.130</a:t>
                      </a:r>
                      <a:endParaRPr lang="it-IT" sz="14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7,8%</a:t>
                      </a:r>
                      <a:endParaRPr lang="it-IT" sz="14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11,5%</a:t>
                      </a:r>
                      <a:endParaRPr lang="it-IT" sz="14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133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F</a:t>
                      </a:r>
                      <a:endParaRPr lang="it-IT" sz="14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38.606</a:t>
                      </a:r>
                      <a:endParaRPr lang="it-IT" sz="14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36.747</a:t>
                      </a:r>
                      <a:endParaRPr lang="it-IT" sz="14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37.192</a:t>
                      </a:r>
                      <a:endParaRPr lang="it-IT" sz="14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36.259</a:t>
                      </a:r>
                      <a:endParaRPr lang="it-IT" sz="14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33.872</a:t>
                      </a:r>
                      <a:endParaRPr lang="it-IT" sz="14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39.011</a:t>
                      </a:r>
                      <a:endParaRPr lang="it-IT" sz="14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41.656</a:t>
                      </a:r>
                      <a:endParaRPr lang="it-IT" sz="14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6,8%</a:t>
                      </a:r>
                      <a:endParaRPr lang="it-IT" sz="14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12,0%</a:t>
                      </a:r>
                      <a:endParaRPr lang="it-IT" sz="14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9639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Tot.</a:t>
                      </a:r>
                      <a:endParaRPr lang="it-IT" sz="1400" b="1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102.315</a:t>
                      </a:r>
                      <a:endParaRPr lang="it-IT" sz="1400" b="1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106.291</a:t>
                      </a:r>
                      <a:endParaRPr lang="it-IT" sz="1400" b="1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105.476</a:t>
                      </a:r>
                      <a:endParaRPr lang="it-IT" sz="1400" b="1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103.399</a:t>
                      </a:r>
                      <a:endParaRPr lang="it-IT" sz="1400" b="1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95.068</a:t>
                      </a:r>
                      <a:endParaRPr lang="it-IT" sz="1400" b="1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109.636</a:t>
                      </a:r>
                      <a:endParaRPr lang="it-IT" sz="1400" b="1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117.786</a:t>
                      </a:r>
                      <a:endParaRPr lang="it-IT" sz="1400" b="1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7,4%</a:t>
                      </a:r>
                      <a:endParaRPr lang="it-IT" sz="1400" b="1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11,7%</a:t>
                      </a:r>
                      <a:endParaRPr lang="it-IT" sz="1400" b="1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636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66575"/>
            <a:ext cx="10515600" cy="564945"/>
          </a:xfrm>
        </p:spPr>
        <p:txBody>
          <a:bodyPr>
            <a:normAutofit/>
          </a:bodyPr>
          <a:lstStyle/>
          <a:p>
            <a:r>
              <a:rPr lang="it-IT" sz="2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Dati Istat III trimestre: occupati, disoccupati e inattivi in FVG</a:t>
            </a:r>
            <a:endParaRPr lang="it-IT" sz="22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137485"/>
              </p:ext>
            </p:extLst>
          </p:nvPr>
        </p:nvGraphicFramePr>
        <p:xfrm>
          <a:off x="838200" y="1029494"/>
          <a:ext cx="9720193" cy="4351334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183539"/>
                <a:gridCol w="662231"/>
                <a:gridCol w="1249131"/>
                <a:gridCol w="1249131"/>
                <a:gridCol w="1249131"/>
                <a:gridCol w="1249131"/>
                <a:gridCol w="1249131"/>
                <a:gridCol w="814384"/>
                <a:gridCol w="814384"/>
              </a:tblGrid>
              <a:tr h="334718">
                <a:tc>
                  <a:txBody>
                    <a:bodyPr/>
                    <a:lstStyle/>
                    <a:p>
                      <a:endParaRPr lang="it-IT" sz="1600" dirty="0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endParaRPr lang="it-IT" sz="1600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T2-2017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T3-2017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T1-2018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T2-2018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T3-2018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cong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tend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</a:tr>
              <a:tr h="334718">
                <a:tc>
                  <a:txBody>
                    <a:bodyPr/>
                    <a:lstStyle/>
                    <a:p>
                      <a:pPr indent="18034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Italia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M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13.376.847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13.475.929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13.236.514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13.555.565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13.586.054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0,2%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0,8%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</a:tr>
              <a:tr h="334718">
                <a:tc>
                  <a:txBody>
                    <a:bodyPr/>
                    <a:lstStyle/>
                    <a:p>
                      <a:endParaRPr lang="it-IT" sz="1600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F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9.712.160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9.710.805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9.637.084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9.920.402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9.747.859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-1,7%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0,4%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</a:tr>
              <a:tr h="334718">
                <a:tc>
                  <a:txBody>
                    <a:bodyPr/>
                    <a:lstStyle/>
                    <a:p>
                      <a:endParaRPr lang="it-IT" sz="1600" b="1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Tot.</a:t>
                      </a:r>
                      <a:endParaRPr lang="it-IT" sz="1600" b="1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23.089.007</a:t>
                      </a:r>
                      <a:endParaRPr lang="it-IT" sz="1600" b="1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23.186.733</a:t>
                      </a:r>
                      <a:endParaRPr lang="it-IT" sz="1600" b="1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22.873.598</a:t>
                      </a:r>
                      <a:endParaRPr lang="it-IT" sz="1600" b="1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23.475.966</a:t>
                      </a:r>
                      <a:endParaRPr lang="it-IT" sz="1600" b="1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23.333.913</a:t>
                      </a:r>
                      <a:endParaRPr lang="it-IT" sz="1600" b="1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-0,6%</a:t>
                      </a:r>
                      <a:endParaRPr lang="it-IT" sz="1600" b="1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0,6%</a:t>
                      </a:r>
                      <a:endParaRPr lang="it-IT" sz="1600" b="1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</a:tr>
              <a:tr h="334718">
                <a:tc>
                  <a:txBody>
                    <a:bodyPr/>
                    <a:lstStyle/>
                    <a:p>
                      <a:pPr indent="18034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Nord-est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M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2.879.192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2.872.047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2.842.715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2.911.611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2.905.951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-0,2%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1,2%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</a:tr>
              <a:tr h="334718">
                <a:tc>
                  <a:txBody>
                    <a:bodyPr/>
                    <a:lstStyle/>
                    <a:p>
                      <a:endParaRPr lang="it-IT" sz="1600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F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2.240.466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2.239.108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2.249.701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2.287.588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2.275.660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-0,5%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1,6%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</a:tr>
              <a:tr h="334718">
                <a:tc>
                  <a:txBody>
                    <a:bodyPr/>
                    <a:lstStyle/>
                    <a:p>
                      <a:endParaRPr lang="it-IT" sz="1600" b="1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Tot.</a:t>
                      </a:r>
                      <a:endParaRPr lang="it-IT" sz="1600" b="1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5.119.658</a:t>
                      </a:r>
                      <a:endParaRPr lang="it-IT" sz="1600" b="1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5.111.155</a:t>
                      </a:r>
                      <a:endParaRPr lang="it-IT" sz="1600" b="1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5.092.417</a:t>
                      </a:r>
                      <a:endParaRPr lang="it-IT" sz="1600" b="1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5.199.199</a:t>
                      </a:r>
                      <a:endParaRPr lang="it-IT" sz="1600" b="1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5.181.611</a:t>
                      </a:r>
                      <a:endParaRPr lang="it-IT" sz="1600" b="1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-0,3%</a:t>
                      </a:r>
                      <a:endParaRPr lang="it-IT" sz="1600" b="1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1,4%</a:t>
                      </a:r>
                      <a:endParaRPr lang="it-IT" sz="1600" b="1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</a:tr>
              <a:tr h="334718">
                <a:tc>
                  <a:txBody>
                    <a:bodyPr/>
                    <a:lstStyle/>
                    <a:p>
                      <a:pPr indent="18034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Veneto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M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1.232.285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1.222.054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1.217.249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1.242.666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1.217.146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-2,1%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-0,4%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</a:tr>
              <a:tr h="334718">
                <a:tc>
                  <a:txBody>
                    <a:bodyPr/>
                    <a:lstStyle/>
                    <a:p>
                      <a:endParaRPr lang="it-IT" sz="1600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F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904.627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906.758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921.202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923.217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919.067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-0,4%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1,4%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</a:tr>
              <a:tr h="334718">
                <a:tc>
                  <a:txBody>
                    <a:bodyPr/>
                    <a:lstStyle/>
                    <a:p>
                      <a:endParaRPr lang="it-IT" sz="1600" b="1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Tot.</a:t>
                      </a:r>
                      <a:endParaRPr lang="it-IT" sz="1600" b="1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2.136.913</a:t>
                      </a:r>
                      <a:endParaRPr lang="it-IT" sz="1600" b="1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2.128.812</a:t>
                      </a:r>
                      <a:endParaRPr lang="it-IT" sz="1600" b="1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2.138.450</a:t>
                      </a:r>
                      <a:endParaRPr lang="it-IT" sz="1600" b="1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2.165.882</a:t>
                      </a:r>
                      <a:endParaRPr lang="it-IT" sz="1600" b="1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2.136.213</a:t>
                      </a:r>
                      <a:endParaRPr lang="it-IT" sz="1600" b="1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-1,4%</a:t>
                      </a:r>
                      <a:endParaRPr lang="it-IT" sz="1600" b="1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0,3%</a:t>
                      </a:r>
                      <a:endParaRPr lang="it-IT" sz="1600" b="1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</a:tr>
              <a:tr h="334718">
                <a:tc>
                  <a:txBody>
                    <a:bodyPr/>
                    <a:lstStyle/>
                    <a:p>
                      <a:pPr indent="18034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FVG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M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287.145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283.462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283.152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284.770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285.718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0,3%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0,8%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</a:tr>
              <a:tr h="334718">
                <a:tc>
                  <a:txBody>
                    <a:bodyPr/>
                    <a:lstStyle/>
                    <a:p>
                      <a:endParaRPr lang="it-IT" sz="1600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F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220.863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226.516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215.978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228.785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237.482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3,8%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4,8%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</a:tr>
              <a:tr h="334718">
                <a:tc>
                  <a:txBody>
                    <a:bodyPr/>
                    <a:lstStyle/>
                    <a:p>
                      <a:endParaRPr lang="it-IT" sz="1600" b="1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Tot.</a:t>
                      </a:r>
                      <a:endParaRPr lang="it-IT" sz="1600" b="1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508.007</a:t>
                      </a:r>
                      <a:endParaRPr lang="it-IT" sz="1600" b="1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509.978</a:t>
                      </a:r>
                      <a:endParaRPr lang="it-IT" sz="1600" b="1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499.130</a:t>
                      </a:r>
                      <a:endParaRPr lang="it-IT" sz="1600" b="1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513.555</a:t>
                      </a:r>
                      <a:endParaRPr lang="it-IT" sz="1600" b="1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523.200</a:t>
                      </a:r>
                      <a:endParaRPr lang="it-IT" sz="1600" b="1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1,9%</a:t>
                      </a:r>
                      <a:endParaRPr lang="it-IT" sz="1600" b="1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2,6%</a:t>
                      </a:r>
                      <a:endParaRPr lang="it-IT" sz="1600" b="1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08" marR="5020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42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66575"/>
            <a:ext cx="10515600" cy="564945"/>
          </a:xfrm>
        </p:spPr>
        <p:txBody>
          <a:bodyPr>
            <a:normAutofit/>
          </a:bodyPr>
          <a:lstStyle/>
          <a:p>
            <a:r>
              <a:rPr lang="it-IT" sz="2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Dati Istat III trimestre: occupati, disoccupati e inattivi in FVG</a:t>
            </a:r>
            <a:endParaRPr lang="it-IT" sz="22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941494"/>
              </p:ext>
            </p:extLst>
          </p:nvPr>
        </p:nvGraphicFramePr>
        <p:xfrm>
          <a:off x="479684" y="1471704"/>
          <a:ext cx="11244380" cy="3310158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108761"/>
                <a:gridCol w="1036637"/>
                <a:gridCol w="1036637"/>
                <a:gridCol w="1036637"/>
                <a:gridCol w="1036637"/>
                <a:gridCol w="1036637"/>
                <a:gridCol w="1036637"/>
                <a:gridCol w="1036637"/>
                <a:gridCol w="939580"/>
                <a:gridCol w="939580"/>
              </a:tblGrid>
              <a:tr h="509255">
                <a:tc>
                  <a:txBody>
                    <a:bodyPr/>
                    <a:lstStyle/>
                    <a:p>
                      <a:pPr algn="l"/>
                      <a:endParaRPr lang="it-IT" sz="1600" dirty="0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T1-2017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T2-2017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T3-2017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T4-2017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T1-2018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T2-2018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T3-2018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cong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tend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09255">
                <a:tc>
                  <a:txBody>
                    <a:bodyPr/>
                    <a:lstStyle/>
                    <a:p>
                      <a:pPr indent="18034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TOTALE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499.022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508.007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509.978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503.474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499.130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513.555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523.200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1,9%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2,6%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09255">
                <a:tc>
                  <a:txBody>
                    <a:bodyPr/>
                    <a:lstStyle/>
                    <a:p>
                      <a:pPr indent="18034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effectLst/>
                        </a:rPr>
                        <a:t>Agricoltura, silvicoltura </a:t>
                      </a:r>
                      <a:r>
                        <a:rPr lang="it-IT" sz="1600" dirty="0">
                          <a:effectLst/>
                        </a:rPr>
                        <a:t>e pesca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15.548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19.653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14.202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16.535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16.918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21.678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20.343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-6,2%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43,2%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09255">
                <a:tc>
                  <a:txBody>
                    <a:bodyPr/>
                    <a:lstStyle/>
                    <a:p>
                      <a:pPr indent="18034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Industria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121.379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128.619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128.050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123.069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127.449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121.632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113.554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-6,6%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-11,3%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54628">
                <a:tc>
                  <a:txBody>
                    <a:bodyPr/>
                    <a:lstStyle/>
                    <a:p>
                      <a:pPr indent="18034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costruzioni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21.948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25.074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25.239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20.935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23.479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30.663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26.500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-13,6%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5,0%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09255">
                <a:tc>
                  <a:txBody>
                    <a:bodyPr/>
                    <a:lstStyle/>
                    <a:p>
                      <a:pPr indent="18034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commercio, alberghi e ristoranti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97.849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91.151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88.368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89.868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83.389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86.137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103.733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20,4%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17,4%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09255">
                <a:tc>
                  <a:txBody>
                    <a:bodyPr/>
                    <a:lstStyle/>
                    <a:p>
                      <a:pPr indent="18034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altre attività dei servizi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242.298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243.510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254.119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253.067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247.895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253.445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259.069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2,2%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1,9%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2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66575"/>
            <a:ext cx="10515600" cy="564945"/>
          </a:xfrm>
        </p:spPr>
        <p:txBody>
          <a:bodyPr>
            <a:normAutofit/>
          </a:bodyPr>
          <a:lstStyle/>
          <a:p>
            <a:r>
              <a:rPr lang="it-IT" sz="2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Dati Istat III trimestre: occupati nei primi 9 mesi del 2017 e del 2018</a:t>
            </a:r>
            <a:endParaRPr lang="it-IT" sz="22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478086"/>
              </p:ext>
            </p:extLst>
          </p:nvPr>
        </p:nvGraphicFramePr>
        <p:xfrm>
          <a:off x="1903753" y="1143794"/>
          <a:ext cx="8589363" cy="441798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3108101"/>
                <a:gridCol w="819118"/>
                <a:gridCol w="1554048"/>
                <a:gridCol w="1554048"/>
                <a:gridCol w="1554048"/>
              </a:tblGrid>
              <a:tr h="228428">
                <a:tc>
                  <a:txBody>
                    <a:bodyPr/>
                    <a:lstStyle/>
                    <a:p>
                      <a:endParaRPr lang="it-IT" sz="1600" dirty="0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52216" marR="52216" marT="0" marB="0" anchor="ctr"/>
                </a:tc>
                <a:tc>
                  <a:txBody>
                    <a:bodyPr/>
                    <a:lstStyle/>
                    <a:p>
                      <a:endParaRPr lang="it-IT" sz="1600">
                        <a:effectLst/>
                        <a:latin typeface="DecimaWE Rg" panose="02000000000000000000" pitchFamily="2" charset="0"/>
                      </a:endParaRPr>
                    </a:p>
                  </a:txBody>
                  <a:tcPr marL="52216" marR="52216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2017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2018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var.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</a:tr>
              <a:tr h="347845">
                <a:tc rowSpan="3">
                  <a:txBody>
                    <a:bodyPr/>
                    <a:lstStyle/>
                    <a:p>
                      <a:pPr indent="18034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Italia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M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13.346.940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13.459.378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0,8%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</a:tr>
              <a:tr h="34784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F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9.653.807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9.768.448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1,2%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</a:tr>
              <a:tr h="34784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Tot.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23.000.746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23.227.826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1,0%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</a:tr>
              <a:tr h="347845">
                <a:tc rowSpan="3">
                  <a:txBody>
                    <a:bodyPr/>
                    <a:lstStyle/>
                    <a:p>
                      <a:pPr indent="18034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Nord-est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M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2.858.981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2.886.759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1,0%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</a:tr>
              <a:tr h="34784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F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2.234.822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2.270.983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1,6%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</a:tr>
              <a:tr h="34784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Tot.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5.093.803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5.157.742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1,3%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</a:tr>
              <a:tr h="347845">
                <a:tc rowSpan="3">
                  <a:txBody>
                    <a:bodyPr/>
                    <a:lstStyle/>
                    <a:p>
                      <a:pPr indent="18034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Veneto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M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1.223.116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1.225.687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0,2%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</a:tr>
              <a:tr h="34784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F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900.710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921.162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2,3%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</a:tr>
              <a:tr h="34784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Tot.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2.123.827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2.146.848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1,1%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</a:tr>
              <a:tr h="347845">
                <a:tc rowSpan="3">
                  <a:txBody>
                    <a:bodyPr/>
                    <a:lstStyle/>
                    <a:p>
                      <a:pPr indent="18034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Friuli-Venezia Giulia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M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283.135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284.547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0,5%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</a:tr>
              <a:tr h="34784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F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222.534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227.415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2,2%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</a:tr>
              <a:tr h="34784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Tot.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505.669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511.962</a:t>
                      </a:r>
                      <a:endParaRPr lang="it-IT" sz="160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1,2%</a:t>
                      </a:r>
                      <a:endParaRPr lang="it-IT" sz="1600" dirty="0">
                        <a:effectLst/>
                        <a:latin typeface="DecimaWE Rg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216" marR="52216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018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840</Words>
  <Application>Microsoft Office PowerPoint</Application>
  <PresentationFormat>Widescreen</PresentationFormat>
  <Paragraphs>517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9" baseType="lpstr">
      <vt:lpstr>Arial Unicode MS</vt:lpstr>
      <vt:lpstr>Arial</vt:lpstr>
      <vt:lpstr>Calibri</vt:lpstr>
      <vt:lpstr>Calibri Light</vt:lpstr>
      <vt:lpstr>DecimaWE Rg</vt:lpstr>
      <vt:lpstr>Times New Roman</vt:lpstr>
      <vt:lpstr>Tema di Office</vt:lpstr>
      <vt:lpstr>Mercato del lavoro in FVG: terzo trimestre ISTAT e COB</vt:lpstr>
      <vt:lpstr>Dati Istat III trimestre: occupati, disoccupati e inattivi in FVG</vt:lpstr>
      <vt:lpstr>Dati Istat III trimestre: tassi di occupazione e disoccupazione</vt:lpstr>
      <vt:lpstr>Dati Istat III trimestre: occupazione in FVG -  serie storica trimestrale dal 2007</vt:lpstr>
      <vt:lpstr>Dati Istat III trimestre: tasso di occupazione in FVG – Serie storica trimestrale dal 2007</vt:lpstr>
      <vt:lpstr>Dati Istat III trimestre: occupati, disoccupati e inattivi in FVG</vt:lpstr>
      <vt:lpstr>Dati Istat III trimestre: occupati, disoccupati e inattivi in FVG</vt:lpstr>
      <vt:lpstr>Dati Istat III trimestre: occupati, disoccupati e inattivi in FVG</vt:lpstr>
      <vt:lpstr>Dati Istat III trimestre: occupati nei primi 9 mesi del 2017 e del 2018</vt:lpstr>
      <vt:lpstr>Dati Istat III trimestre: variazione percentuale occupati per settori, 2017-2018 (primi tre trimestri)</vt:lpstr>
      <vt:lpstr>Dati di flusso, solo lavoro dipendente</vt:lpstr>
      <vt:lpstr>Dati Istat III trimestre: occupati, disoccupati e inattivi in FVG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Dati per tavolo concertazione del 10 ottobre 2018</dc:title>
  <dc:creator>Corvino Carlos</dc:creator>
  <cp:lastModifiedBy>Corvino Carlos</cp:lastModifiedBy>
  <cp:revision>22</cp:revision>
  <dcterms:created xsi:type="dcterms:W3CDTF">2018-10-09T17:00:26Z</dcterms:created>
  <dcterms:modified xsi:type="dcterms:W3CDTF">2018-12-14T11:02:33Z</dcterms:modified>
</cp:coreProperties>
</file>